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80" r:id="rId5"/>
    <p:sldId id="258" r:id="rId6"/>
    <p:sldId id="281" r:id="rId7"/>
    <p:sldId id="264" r:id="rId8"/>
    <p:sldId id="263" r:id="rId9"/>
    <p:sldId id="270" r:id="rId10"/>
    <p:sldId id="272" r:id="rId11"/>
    <p:sldId id="261" r:id="rId12"/>
    <p:sldId id="266" r:id="rId13"/>
    <p:sldId id="273" r:id="rId14"/>
    <p:sldId id="275" r:id="rId15"/>
    <p:sldId id="276" r:id="rId16"/>
  </p:sldIdLst>
  <p:sldSz cx="9144000" cy="6858000" type="screen4x3"/>
  <p:notesSz cx="6858000" cy="9144000"/>
  <p:embeddedFontLs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Arial Unicode MS" panose="020B0604020202020204" pitchFamily="34" charset="-128"/>
      <p:regular r:id="rId23"/>
    </p:embeddedFont>
    <p:embeddedFont>
      <p:font typeface="Miriam" panose="020B0502050101010101" pitchFamily="34" charset="-79"/>
      <p:regular r:id="rId24"/>
    </p:embeddedFont>
    <p:embeddedFont>
      <p:font typeface="Lucida Sans" panose="020B0602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826"/>
    <a:srgbClr val="7BC24C"/>
    <a:srgbClr val="FFE5A3"/>
    <a:srgbClr val="FFDA7D"/>
    <a:srgbClr val="FFC637"/>
    <a:srgbClr val="7EF92B"/>
    <a:srgbClr val="3B7742"/>
    <a:srgbClr val="065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39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93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fld id="{1A456959-345A-4BF0-AA50-053869F122AA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fld id="{1F28D699-1FF0-4DB1-AE01-FEA504EF0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8D699-1FF0-4DB1-AE01-FEA504EF0D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47925"/>
            <a:ext cx="6858000" cy="1962150"/>
          </a:xfrm>
          <a:noFill/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Rockwell" panose="02060603020205020403" pitchFamily="18" charset="0"/>
                <a:ea typeface="Arial Unicode MS" panose="020B0604020202020204" pitchFamily="34" charset="-128"/>
                <a:cs typeface="Miriam" panose="020B0502050101010101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6858000" cy="914400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Lucida Sans" panose="020B0602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02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88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Lucida Sans" panose="020B0602030504020204" pitchFamily="34" charset="0"/>
              </a:defRPr>
            </a:lvl1pPr>
            <a:lvl2pPr>
              <a:defRPr sz="2100">
                <a:latin typeface="Lucida Sans" panose="020B0602030504020204" pitchFamily="34" charset="0"/>
              </a:defRPr>
            </a:lvl2pPr>
            <a:lvl3pPr>
              <a:defRPr sz="1800">
                <a:latin typeface="Lucida Sans" panose="020B0602030504020204" pitchFamily="34" charset="0"/>
              </a:defRPr>
            </a:lvl3pPr>
            <a:lvl4pPr>
              <a:defRPr sz="1500">
                <a:latin typeface="Lucida Sans" panose="020B0602030504020204" pitchFamily="34" charset="0"/>
              </a:defRPr>
            </a:lvl4pPr>
            <a:lvl5pPr>
              <a:defRPr sz="1500">
                <a:latin typeface="Lucida Sans" panose="020B0602030504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Lucida Sans" panose="020B0602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93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+mj-lt"/>
                <a:ea typeface="Arial Unicode MS" panose="020B0604020202020204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latin typeface="Lucida Sans" panose="020B0602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Lucida Sans" panose="020B0602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18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 marL="514350" indent="-171450">
              <a:buFont typeface="Rockwell" panose="02060603020205020403" pitchFamily="18" charset="0"/>
              <a:buChar char="•"/>
              <a:defRPr>
                <a:latin typeface="Lucida Sans" panose="020B0602030504020204" pitchFamily="34" charset="0"/>
              </a:defRPr>
            </a:lvl2pPr>
            <a:lvl3pPr marL="857250" indent="-171450">
              <a:buFont typeface="Rockwell" panose="02060603020205020403" pitchFamily="18" charset="0"/>
              <a:buChar char="•"/>
              <a:defRPr>
                <a:latin typeface="Lucida Sans" panose="020B0602030504020204" pitchFamily="34" charset="0"/>
              </a:defRPr>
            </a:lvl3pPr>
            <a:lvl4pPr marL="1200150" indent="-171450">
              <a:buFont typeface="Rockwell" panose="02060603020205020403" pitchFamily="18" charset="0"/>
              <a:buChar char="•"/>
              <a:defRPr>
                <a:latin typeface="Lucida Sans" panose="020B0602030504020204" pitchFamily="34" charset="0"/>
              </a:defRPr>
            </a:lvl4pPr>
            <a:lvl5pPr marL="1543050" indent="-171450">
              <a:buFont typeface="Rockwell" panose="02060603020205020403" pitchFamily="18" charset="0"/>
              <a:buChar char="•"/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4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4194628"/>
            <a:ext cx="4910666" cy="2380342"/>
          </a:xfrm>
          <a:noFill/>
        </p:spPr>
        <p:txBody>
          <a:bodyPr anchor="t"/>
          <a:lstStyle>
            <a:lvl1pPr algn="r">
              <a:lnSpc>
                <a:spcPct val="90000"/>
              </a:lnSpc>
              <a:defRPr sz="6000" b="0" cap="small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486400" y="0"/>
            <a:ext cx="3657600" cy="68580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44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mpt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4194628"/>
            <a:ext cx="4910666" cy="2380342"/>
          </a:xfrm>
          <a:noFill/>
        </p:spPr>
        <p:txBody>
          <a:bodyPr anchor="t"/>
          <a:lstStyle>
            <a:lvl1pPr algn="r">
              <a:lnSpc>
                <a:spcPct val="90000"/>
              </a:lnSpc>
              <a:defRPr sz="6000" b="0" cap="small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indent="0" defTabSz="685800">
              <a:lnSpc>
                <a:spcPct val="90000"/>
              </a:lnSpc>
              <a:spcBef>
                <a:spcPts val="750"/>
              </a:spcBef>
              <a:buFontTx/>
              <a:buNone/>
            </a:pPr>
            <a:endParaRPr lang="en-US" sz="3200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2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Lucida Sans" panose="020B0602030504020204" pitchFamily="34" charset="0"/>
              </a:defRPr>
            </a:lvl1pPr>
            <a:lvl2pPr>
              <a:defRPr>
                <a:latin typeface="Lucida Sans" panose="020B0602030504020204" pitchFamily="34" charset="0"/>
              </a:defRPr>
            </a:lvl2pPr>
            <a:lvl3pPr>
              <a:defRPr>
                <a:latin typeface="Lucida Sans" panose="020B0602030504020204" pitchFamily="34" charset="0"/>
              </a:defRPr>
            </a:lvl3pPr>
            <a:lvl4pPr>
              <a:defRPr>
                <a:latin typeface="Lucida Sans" panose="020B0602030504020204" pitchFamily="34" charset="0"/>
              </a:defRPr>
            </a:lvl4pPr>
            <a:lvl5pPr>
              <a:defRPr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4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2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8650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968246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07842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47438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987034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326630" y="1206498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28650" y="2553920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8650" y="3901340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8650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968246" y="255392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07842" y="255392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647438" y="255392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987034" y="2553920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7326630" y="2553920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968246" y="3915284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3307842" y="3915284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47438" y="3915284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5987034" y="3915283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6630" y="3915283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968246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07842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47438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5987034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326630" y="5248761"/>
            <a:ext cx="1188720" cy="1192213"/>
          </a:xfrm>
        </p:spPr>
        <p:txBody>
          <a:bodyPr>
            <a:normAutofit/>
          </a:bodyPr>
          <a:lstStyle>
            <a:lvl1pPr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58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82774"/>
            <a:ext cx="3828712" cy="2136776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Lucida Sans" panose="020B0602030504020204" pitchFamily="34" charset="0"/>
              </a:defRPr>
            </a:lvl1pPr>
            <a:lvl2pPr algn="ctr">
              <a:defRPr>
                <a:latin typeface="Lucida Sans" panose="020B0602030504020204" pitchFamily="34" charset="0"/>
              </a:defRPr>
            </a:lvl2pPr>
            <a:lvl3pPr marL="685800" indent="0" algn="ctr">
              <a:buNone/>
              <a:defRPr>
                <a:latin typeface="Lucida Sans" panose="020B0602030504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86638" y="1882774"/>
            <a:ext cx="3828712" cy="2136776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Lucida Sans" panose="020B0602030504020204" pitchFamily="34" charset="0"/>
              </a:defRPr>
            </a:lvl1pPr>
            <a:lvl2pPr algn="ctr">
              <a:defRPr>
                <a:latin typeface="Lucida Sans" panose="020B0602030504020204" pitchFamily="34" charset="0"/>
              </a:defRPr>
            </a:lvl2pPr>
            <a:lvl3pPr marL="685800" indent="0" algn="ctr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628650" y="4224669"/>
            <a:ext cx="3828712" cy="2136776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Lucida Sans" panose="020B0602030504020204" pitchFamily="34" charset="0"/>
              </a:defRPr>
            </a:lvl1pPr>
            <a:lvl2pPr algn="ctr">
              <a:defRPr>
                <a:latin typeface="Lucida Sans" panose="020B0602030504020204" pitchFamily="34" charset="0"/>
              </a:defRPr>
            </a:lvl2pPr>
            <a:lvl3pPr marL="685800" indent="0" algn="ctr">
              <a:buNone/>
              <a:defRPr>
                <a:latin typeface="Lucida Sans" panose="020B0602030504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686638" y="4224669"/>
            <a:ext cx="3828712" cy="2136776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Lucida Sans" panose="020B0602030504020204" pitchFamily="34" charset="0"/>
              </a:defRPr>
            </a:lvl1pPr>
            <a:lvl2pPr algn="ctr">
              <a:defRPr>
                <a:latin typeface="Lucida Sans" panose="020B0602030504020204" pitchFamily="34" charset="0"/>
              </a:defRPr>
            </a:lvl2pPr>
            <a:lvl3pPr marL="685800" indent="0" algn="ctr">
              <a:buNone/>
              <a:defRPr>
                <a:latin typeface="Lucida Sans" panose="020B0602030504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ED826"/>
                </a:solidFill>
                <a:latin typeface="Lucida Sans" panose="020B0602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latin typeface="Lucida Sans" panose="020B0602030504020204" pitchFamily="34" charset="0"/>
              </a:defRPr>
            </a:lvl1pPr>
            <a:lvl2pPr>
              <a:defRPr sz="2400">
                <a:latin typeface="Lucida Sans" panose="020B0602030504020204" pitchFamily="34" charset="0"/>
              </a:defRPr>
            </a:lvl2pPr>
            <a:lvl3pPr>
              <a:defRPr sz="2400">
                <a:latin typeface="Lucida Sans" panose="020B0602030504020204" pitchFamily="34" charset="0"/>
              </a:defRPr>
            </a:lvl3pPr>
            <a:lvl4pPr>
              <a:defRPr sz="2400">
                <a:latin typeface="Lucida Sans" panose="020B0602030504020204" pitchFamily="34" charset="0"/>
              </a:defRPr>
            </a:lvl4pPr>
            <a:lvl5pPr>
              <a:defRPr sz="2400"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ED826"/>
                </a:solidFill>
                <a:latin typeface="Lucida Sans" panose="020B060203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latin typeface="Lucida Sans" panose="020B0602030504020204" pitchFamily="34" charset="0"/>
              </a:defRPr>
            </a:lvl1pPr>
            <a:lvl2pPr>
              <a:defRPr sz="2400">
                <a:latin typeface="Lucida Sans" panose="020B0602030504020204" pitchFamily="34" charset="0"/>
              </a:defRPr>
            </a:lvl2pPr>
            <a:lvl3pPr>
              <a:defRPr sz="2400">
                <a:latin typeface="Lucida Sans" panose="020B0602030504020204" pitchFamily="34" charset="0"/>
              </a:defRPr>
            </a:lvl3pPr>
            <a:lvl4pPr>
              <a:defRPr sz="2400">
                <a:latin typeface="Lucida Sans" panose="020B0602030504020204" pitchFamily="34" charset="0"/>
              </a:defRPr>
            </a:lvl4pPr>
            <a:lvl5pPr>
              <a:defRPr sz="2400"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28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8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71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61" r:id="rId6"/>
    <p:sldLayoutId id="2147483660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0" kern="1200" cap="none" spc="0">
          <a:ln>
            <a:noFill/>
          </a:ln>
          <a:solidFill>
            <a:schemeClr val="accent4"/>
          </a:solidFill>
          <a:effectLst/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Rockwell" panose="02060603020205020403" pitchFamily="18" charset="0"/>
        <a:buChar char="•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Rockwell" panose="02060603020205020403" pitchFamily="18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cline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olivepickles.com/about-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447925"/>
            <a:ext cx="7029450" cy="1962150"/>
          </a:xfrm>
        </p:spPr>
        <p:txBody>
          <a:bodyPr/>
          <a:lstStyle/>
          <a:p>
            <a:r>
              <a:rPr lang="en-US" cap="small" dirty="0" smtClean="0"/>
              <a:t>Mt. Olive Pickles</a:t>
            </a:r>
            <a:br>
              <a:rPr lang="en-US" cap="small" dirty="0" smtClean="0"/>
            </a:br>
            <a:r>
              <a:rPr lang="en-US" sz="4000" dirty="0" smtClean="0"/>
              <a:t>a rebranding project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Linda Cline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Vector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14388"/>
            <a:ext cx="4114800" cy="2913548"/>
          </a:xfrm>
        </p:spPr>
      </p:pic>
    </p:spTree>
    <p:extLst>
      <p:ext uri="{BB962C8B-B14F-4D97-AF65-F5344CB8AC3E}">
        <p14:creationId xmlns:p14="http://schemas.microsoft.com/office/powerpoint/2010/main" val="267106919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Usage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17070" r="16432" b="9757"/>
          <a:stretch/>
        </p:blipFill>
        <p:spPr>
          <a:xfrm>
            <a:off x="5486400" y="0"/>
            <a:ext cx="3657600" cy="6858000"/>
          </a:xfrm>
        </p:spPr>
      </p:pic>
    </p:spTree>
    <p:extLst>
      <p:ext uri="{BB962C8B-B14F-4D97-AF65-F5344CB8AC3E}">
        <p14:creationId xmlns:p14="http://schemas.microsoft.com/office/powerpoint/2010/main" val="294121097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Identity</a:t>
            </a:r>
            <a:r>
              <a:rPr lang="en-US" baseline="0" dirty="0" smtClean="0"/>
              <a:t> Package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15319"/>
            <a:ext cx="6781800" cy="4171950"/>
          </a:xfrm>
        </p:spPr>
      </p:pic>
    </p:spTree>
    <p:extLst>
      <p:ext uri="{BB962C8B-B14F-4D97-AF65-F5344CB8AC3E}">
        <p14:creationId xmlns:p14="http://schemas.microsoft.com/office/powerpoint/2010/main" val="259440883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r>
              <a:rPr lang="en-US" baseline="0" dirty="0" smtClean="0"/>
              <a:t>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75" y="2260774"/>
            <a:ext cx="3294351" cy="27193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02" y="2398350"/>
            <a:ext cx="1396710" cy="24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016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Outdoor Graphics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5" y="1690689"/>
            <a:ext cx="7191689" cy="4351338"/>
          </a:xfrm>
        </p:spPr>
      </p:pic>
    </p:spTree>
    <p:extLst>
      <p:ext uri="{BB962C8B-B14F-4D97-AF65-F5344CB8AC3E}">
        <p14:creationId xmlns:p14="http://schemas.microsoft.com/office/powerpoint/2010/main" val="241952095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54096"/>
            <a:ext cx="9144000" cy="7498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Rockwell" panose="02060603020205020403" pitchFamily="18" charset="0"/>
                <a:ea typeface="Adobe Gothic Std B" panose="020B0800000000000000" pitchFamily="34" charset="-128"/>
                <a:cs typeface="Miriam" panose="020B0502050101010101" pitchFamily="34" charset="-79"/>
              </a:defRPr>
            </a:lvl1pPr>
          </a:lstStyle>
          <a:p>
            <a:pPr>
              <a:tabLst>
                <a:tab pos="2798763" algn="l"/>
              </a:tabLst>
            </a:pPr>
            <a:r>
              <a:rPr lang="en-US" sz="3200" b="0" dirty="0" smtClean="0">
                <a:ea typeface="Arial Unicode MS" panose="020B0604020202020204" pitchFamily="34" charset="-128"/>
              </a:rPr>
              <a:t>Designed by </a:t>
            </a:r>
            <a:br>
              <a:rPr lang="en-US" sz="3200" b="0" dirty="0" smtClean="0">
                <a:ea typeface="Arial Unicode MS" panose="020B0604020202020204" pitchFamily="34" charset="-128"/>
              </a:rPr>
            </a:br>
            <a:r>
              <a:rPr lang="en-US" sz="3600" dirty="0" smtClean="0">
                <a:ea typeface="Arial Unicode MS" panose="020B0604020202020204" pitchFamily="34" charset="-128"/>
              </a:rPr>
              <a:t>Linda Cline</a:t>
            </a:r>
            <a:endParaRPr lang="en-US" sz="3200" b="0" dirty="0">
              <a:latin typeface="Lucida Sans" panose="020B0602030504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" name="Rounded Rectangle 4">
            <a:hlinkClick r:id="rId2" tooltip="lindacline.weebly.com"/>
          </p:cNvPr>
          <p:cNvSpPr/>
          <p:nvPr/>
        </p:nvSpPr>
        <p:spPr>
          <a:xfrm>
            <a:off x="3065372" y="5305872"/>
            <a:ext cx="3013256" cy="7195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11275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Visit my online portfolio</a:t>
            </a:r>
          </a:p>
          <a:p>
            <a:pPr algn="ctr">
              <a:tabLst>
                <a:tab pos="1311275" algn="l"/>
              </a:tabLst>
            </a:pPr>
            <a:r>
              <a:rPr lang="en-US" sz="1400" dirty="0" smtClean="0">
                <a:solidFill>
                  <a:schemeClr val="bg1"/>
                </a:solidFill>
              </a:rPr>
              <a:t>lindacline.weebly.com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9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Profile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3" t="479" r="2158" b="2398"/>
          <a:stretch/>
        </p:blipFill>
        <p:spPr>
          <a:xfrm flipH="1">
            <a:off x="5486400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216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b="0" i="0" u="none" strike="noStrike" kern="1200" cap="none" spc="0" dirty="0" smtClean="0">
                <a:ln>
                  <a:noFill/>
                </a:ln>
                <a:solidFill>
                  <a:schemeClr val="accent4"/>
                </a:solidFill>
                <a:effectLst/>
              </a:rPr>
              <a:t>Corporate Philosophy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2840"/>
          </a:xfrm>
        </p:spPr>
        <p:txBody>
          <a:bodyPr>
            <a:normAutofit/>
          </a:bodyPr>
          <a:lstStyle/>
          <a:p>
            <a:pPr defTabSz="341313">
              <a:spcBef>
                <a:spcPts val="1800"/>
              </a:spcBef>
            </a:pPr>
            <a:r>
              <a:rPr lang="en-US" sz="2400" dirty="0"/>
              <a:t>“Our business decisions continue to be guided by basic tenets that have served our Company well over the years: </a:t>
            </a:r>
            <a:endParaRPr lang="en-US" sz="2400" dirty="0" smtClean="0"/>
          </a:p>
          <a:p>
            <a:pPr marL="971550" lvl="1" indent="-457200" defTabSz="341313">
              <a:spcBef>
                <a:spcPts val="1800"/>
              </a:spcBef>
              <a:buAutoNum type="arabicParenR"/>
            </a:pPr>
            <a:r>
              <a:rPr lang="en-US" sz="2200" dirty="0" smtClean="0"/>
              <a:t>Provide </a:t>
            </a:r>
            <a:r>
              <a:rPr lang="en-US" sz="2200" dirty="0"/>
              <a:t>customers with </a:t>
            </a:r>
            <a:r>
              <a:rPr lang="en-US" sz="2200" b="1" dirty="0">
                <a:solidFill>
                  <a:schemeClr val="accent4"/>
                </a:solidFill>
              </a:rPr>
              <a:t>quality products</a:t>
            </a:r>
            <a:r>
              <a:rPr lang="en-US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>
                <a:solidFill>
                  <a:schemeClr val="accent4"/>
                </a:solidFill>
              </a:rPr>
              <a:t>good value</a:t>
            </a:r>
            <a:r>
              <a:rPr lang="en-US" sz="2200" dirty="0" smtClean="0"/>
              <a:t>, and </a:t>
            </a:r>
            <a:r>
              <a:rPr lang="en-US" sz="2200" b="1" dirty="0">
                <a:solidFill>
                  <a:schemeClr val="accent4"/>
                </a:solidFill>
              </a:rPr>
              <a:t>superior service </a:t>
            </a:r>
          </a:p>
          <a:p>
            <a:pPr marL="971550" lvl="1" indent="-457200" defTabSz="341313">
              <a:spcBef>
                <a:spcPts val="1800"/>
              </a:spcBef>
              <a:buAutoNum type="arabicParenR"/>
            </a:pPr>
            <a:r>
              <a:rPr lang="en-US" sz="2200" dirty="0" smtClean="0"/>
              <a:t>Earn shareholders </a:t>
            </a:r>
            <a:r>
              <a:rPr lang="en-US" sz="2200" dirty="0"/>
              <a:t>a </a:t>
            </a:r>
            <a:r>
              <a:rPr lang="en-US" sz="2200" b="1" dirty="0">
                <a:solidFill>
                  <a:schemeClr val="accent4"/>
                </a:solidFill>
              </a:rPr>
              <a:t>fair return on investment </a:t>
            </a:r>
          </a:p>
          <a:p>
            <a:pPr marL="971550" lvl="1" indent="-457200" defTabSz="341313">
              <a:spcBef>
                <a:spcPts val="1800"/>
              </a:spcBef>
              <a:buAutoNum type="arabicParenR"/>
            </a:pPr>
            <a:r>
              <a:rPr lang="en-US" sz="2200" dirty="0" smtClean="0"/>
              <a:t>Be </a:t>
            </a:r>
            <a:r>
              <a:rPr lang="en-US" sz="2200" dirty="0"/>
              <a:t>a </a:t>
            </a:r>
            <a:r>
              <a:rPr lang="en-US" sz="2200" b="1" dirty="0">
                <a:solidFill>
                  <a:schemeClr val="accent4"/>
                </a:solidFill>
              </a:rPr>
              <a:t>progressive employer</a:t>
            </a:r>
          </a:p>
          <a:p>
            <a:pPr marL="971550" lvl="1" indent="-457200" defTabSz="341313">
              <a:spcBef>
                <a:spcPts val="1800"/>
              </a:spcBef>
              <a:buAutoNum type="arabicParenR"/>
            </a:pPr>
            <a:r>
              <a:rPr lang="en-US" sz="2200" dirty="0" smtClean="0"/>
              <a:t>Remain </a:t>
            </a:r>
            <a:r>
              <a:rPr lang="en-US" sz="2200" dirty="0"/>
              <a:t>a </a:t>
            </a:r>
            <a:r>
              <a:rPr lang="en-US" sz="2200" b="1" dirty="0">
                <a:solidFill>
                  <a:schemeClr val="accent4"/>
                </a:solidFill>
              </a:rPr>
              <a:t>valued corporate </a:t>
            </a:r>
            <a:r>
              <a:rPr lang="en-US" sz="2200" b="1" dirty="0" smtClean="0">
                <a:solidFill>
                  <a:schemeClr val="accent4"/>
                </a:solidFill>
              </a:rPr>
              <a:t>citizen</a:t>
            </a:r>
            <a:r>
              <a:rPr lang="en-US" sz="2000" baseline="30000" dirty="0" smtClean="0"/>
              <a:t>1</a:t>
            </a:r>
            <a:r>
              <a:rPr lang="en-US" sz="2200" dirty="0" smtClean="0"/>
              <a:t>” </a:t>
            </a:r>
          </a:p>
          <a:p>
            <a:pPr defTabSz="341313">
              <a:spcBef>
                <a:spcPts val="1800"/>
              </a:spcBef>
            </a:pPr>
            <a:endParaRPr lang="en-US" sz="2400" baseline="30000" dirty="0" smtClean="0"/>
          </a:p>
          <a:p>
            <a:pPr defTabSz="341313">
              <a:spcBef>
                <a:spcPts val="1800"/>
              </a:spcBef>
            </a:pPr>
            <a:endParaRPr lang="en-US" sz="2400" baseline="30000" dirty="0" smtClean="0"/>
          </a:p>
          <a:p>
            <a:pPr defTabSz="341313">
              <a:spcBef>
                <a:spcPts val="1800"/>
              </a:spcBef>
            </a:pPr>
            <a:r>
              <a:rPr lang="en-US" sz="1600" baseline="30000" dirty="0" smtClean="0"/>
              <a:t>1</a:t>
            </a:r>
            <a:r>
              <a:rPr lang="en-US" sz="1600" baseline="30000" dirty="0"/>
              <a:t>	</a:t>
            </a:r>
            <a:r>
              <a:rPr lang="en-US" sz="1600" baseline="30000" dirty="0">
                <a:hlinkClick r:id="rId2" tooltip="http://www.mtolivepickles.com/about-us/"/>
              </a:rPr>
              <a:t>http://www.mtolivepickles.com/about-us/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4156" y="6182289"/>
            <a:ext cx="573629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6618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05592" y="1690689"/>
            <a:ext cx="3794760" cy="2036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defTabSz="288925">
              <a:lnSpc>
                <a:spcPct val="90000"/>
              </a:lnSpc>
            </a:pPr>
            <a:endParaRPr lang="en-US" sz="9600" b="1" dirty="0">
              <a:ln w="0"/>
              <a:solidFill>
                <a:schemeClr val="accent4"/>
              </a:solidFill>
              <a:latin typeface="Lucida Sans" panose="020B0602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97532" y="1690689"/>
            <a:ext cx="3794760" cy="2036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defTabSz="288925">
              <a:lnSpc>
                <a:spcPct val="90000"/>
              </a:lnSpc>
            </a:pPr>
            <a:endParaRPr lang="en-US" sz="9600" b="1" dirty="0">
              <a:ln w="0"/>
              <a:solidFill>
                <a:schemeClr val="accent4"/>
              </a:solidFill>
              <a:latin typeface="Lucida Sans" panose="020B0602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5592" y="4036736"/>
            <a:ext cx="3794760" cy="2036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defTabSz="288925">
              <a:lnSpc>
                <a:spcPct val="90000"/>
              </a:lnSpc>
            </a:pPr>
            <a:endParaRPr lang="en-US" sz="9600" b="1" dirty="0">
              <a:ln w="0"/>
              <a:solidFill>
                <a:schemeClr val="accent4"/>
              </a:solidFill>
              <a:latin typeface="Lucida Sans" panose="020B0602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97532" y="4036736"/>
            <a:ext cx="3794760" cy="2036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defTabSz="288925">
              <a:lnSpc>
                <a:spcPct val="90000"/>
              </a:lnSpc>
            </a:pPr>
            <a:endParaRPr lang="en-US" sz="9600" b="1" dirty="0">
              <a:ln w="0"/>
              <a:solidFill>
                <a:schemeClr val="accent4"/>
              </a:solidFill>
              <a:latin typeface="Lucida Sans" panose="020B0602030504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207297" y="1773699"/>
            <a:ext cx="2660879" cy="1163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288925">
              <a:lnSpc>
                <a:spcPct val="90000"/>
              </a:lnSpc>
              <a:spcBef>
                <a:spcPts val="0"/>
              </a:spcBef>
              <a:buFontTx/>
              <a:buNone/>
              <a:defRPr sz="9600" b="1">
                <a:ln w="0"/>
                <a:gradFill flip="none" rotWithShape="1">
                  <a:gsLst>
                    <a:gs pos="28000">
                      <a:schemeClr val="accent4"/>
                    </a:gs>
                    <a:gs pos="78000">
                      <a:schemeClr val="accent3"/>
                    </a:gs>
                  </a:gsLst>
                  <a:lin ang="8100000" scaled="1"/>
                  <a:tileRect/>
                </a:gradFill>
                <a:latin typeface="Lucida Sans" panose="020B06020305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/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720590" y="4772452"/>
            <a:ext cx="3771702" cy="9884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25">
              <a:spcBef>
                <a:spcPts val="0"/>
              </a:spcBef>
            </a:pPr>
            <a:r>
              <a:rPr lang="en-US" sz="9200" b="1" dirty="0" smtClean="0">
                <a:ln w="0"/>
                <a:gradFill>
                  <a:gsLst>
                    <a:gs pos="28000">
                      <a:schemeClr val="accent4"/>
                    </a:gs>
                    <a:gs pos="78000">
                      <a:schemeClr val="accent3"/>
                    </a:gs>
                  </a:gsLst>
                  <a:lin ang="8100000" scaled="1"/>
                </a:gradFill>
                <a:latin typeface="Lucida Sans" panose="020B0602030504020204" pitchFamily="34" charset="0"/>
              </a:rPr>
              <a:t>70</a:t>
            </a:r>
            <a:r>
              <a:rPr lang="en-US" sz="9200" b="1" dirty="0">
                <a:ln w="0"/>
                <a:gradFill>
                  <a:gsLst>
                    <a:gs pos="28000">
                      <a:schemeClr val="accent4"/>
                    </a:gs>
                    <a:gs pos="78000">
                      <a:schemeClr val="accent3"/>
                    </a:gs>
                  </a:gsLst>
                  <a:lin ang="8100000" scaled="1"/>
                </a:gradFill>
                <a:latin typeface="Lucida Sans" panose="020B0602030504020204" pitchFamily="34" charset="0"/>
              </a:rPr>
              <a:t>%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Sales</a:t>
            </a:r>
            <a:endParaRPr lang="en-US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05592" y="1734231"/>
            <a:ext cx="3490882" cy="12061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288925">
              <a:lnSpc>
                <a:spcPct val="90000"/>
              </a:lnSpc>
              <a:spcBef>
                <a:spcPts val="0"/>
              </a:spcBef>
              <a:buFontTx/>
              <a:buNone/>
              <a:defRPr sz="9600" b="1">
                <a:ln w="0"/>
                <a:gradFill flip="none" rotWithShape="1">
                  <a:gsLst>
                    <a:gs pos="28000">
                      <a:schemeClr val="accent4"/>
                    </a:gs>
                    <a:gs pos="78000">
                      <a:schemeClr val="accent3"/>
                    </a:gs>
                  </a:gsLst>
                  <a:lin ang="8100000" scaled="1"/>
                  <a:tileRect/>
                </a:gradFill>
                <a:latin typeface="Lucida Sans" panose="020B0602030504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/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/>
              <a:t>#1</a:t>
            </a:r>
          </a:p>
        </p:txBody>
      </p:sp>
      <p:sp>
        <p:nvSpPr>
          <p:cNvPr id="49" name="Content Placeholder 14"/>
          <p:cNvSpPr txBox="1">
            <a:spLocks/>
          </p:cNvSpPr>
          <p:nvPr/>
        </p:nvSpPr>
        <p:spPr>
          <a:xfrm>
            <a:off x="628650" y="2857921"/>
            <a:ext cx="3769179" cy="8695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Lucida Sans" panose="020B0602030504020204" pitchFamily="34" charset="0"/>
              </a:rPr>
              <a:t>brand in </a:t>
            </a:r>
            <a:r>
              <a:rPr lang="en-US" sz="2400" b="1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the</a:t>
            </a:r>
            <a:br>
              <a:rPr lang="en-US" sz="2400" b="1" dirty="0" smtClean="0">
                <a:solidFill>
                  <a:schemeClr val="tx1"/>
                </a:solidFill>
                <a:latin typeface="Lucida Sans" panose="020B0602030504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Lucida Sans" panose="020B0602030504020204" pitchFamily="34" charset="0"/>
              </a:rPr>
              <a:t>Southeast</a:t>
            </a:r>
            <a:endParaRPr lang="en-US" sz="2400" b="1" dirty="0">
              <a:solidFill>
                <a:schemeClr val="tx1"/>
              </a:solidFill>
              <a:latin typeface="Lucida Sans" panose="020B0602030504020204" pitchFamily="34" charset="0"/>
            </a:endParaRPr>
          </a:p>
        </p:txBody>
      </p:sp>
      <p:sp>
        <p:nvSpPr>
          <p:cNvPr id="50" name="Content Placeholder 14"/>
          <p:cNvSpPr txBox="1">
            <a:spLocks/>
          </p:cNvSpPr>
          <p:nvPr/>
        </p:nvSpPr>
        <p:spPr>
          <a:xfrm>
            <a:off x="4720590" y="2896874"/>
            <a:ext cx="3779288" cy="827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latin typeface="Lucida Sans" panose="020B0602030504020204" pitchFamily="34" charset="0"/>
              </a:rPr>
              <a:t>best-selling brand in the US</a:t>
            </a:r>
          </a:p>
        </p:txBody>
      </p:sp>
      <p:sp>
        <p:nvSpPr>
          <p:cNvPr id="51" name="Content Placeholder 14"/>
          <p:cNvSpPr txBox="1">
            <a:spLocks/>
          </p:cNvSpPr>
          <p:nvPr/>
        </p:nvSpPr>
        <p:spPr>
          <a:xfrm>
            <a:off x="4697532" y="4174826"/>
            <a:ext cx="3794760" cy="1033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 b="1" dirty="0">
                <a:latin typeface="Lucida Sans" panose="020B0602030504020204" pitchFamily="34" charset="0"/>
              </a:rPr>
              <a:t>Share of </a:t>
            </a:r>
            <a:r>
              <a:rPr lang="en-US" sz="2400" b="1" dirty="0" smtClean="0">
                <a:latin typeface="Lucida Sans" panose="020B0602030504020204" pitchFamily="34" charset="0"/>
              </a:rPr>
              <a:t>pickle </a:t>
            </a:r>
            <a:br>
              <a:rPr lang="en-US" sz="2400" b="1" dirty="0" smtClean="0">
                <a:latin typeface="Lucida Sans" panose="020B0602030504020204" pitchFamily="34" charset="0"/>
              </a:rPr>
            </a:br>
            <a:r>
              <a:rPr lang="en-US" sz="2400" b="1" dirty="0" smtClean="0">
                <a:latin typeface="Lucida Sans" panose="020B0602030504020204" pitchFamily="34" charset="0"/>
              </a:rPr>
              <a:t>sales up to</a:t>
            </a:r>
            <a:endParaRPr lang="en-US" sz="2400" b="1" dirty="0">
              <a:latin typeface="Lucida Sans" panose="020B060203050402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68227" y="4325284"/>
            <a:ext cx="2869490" cy="1455588"/>
            <a:chOff x="1210782" y="4684693"/>
            <a:chExt cx="2869490" cy="1455588"/>
          </a:xfrm>
        </p:grpSpPr>
        <p:sp>
          <p:nvSpPr>
            <p:cNvPr id="52" name="Content Placeholder 14"/>
            <p:cNvSpPr txBox="1">
              <a:spLocks/>
            </p:cNvSpPr>
            <p:nvPr/>
          </p:nvSpPr>
          <p:spPr>
            <a:xfrm>
              <a:off x="1387093" y="4684693"/>
              <a:ext cx="2516087" cy="55521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sz="2400" b="1" dirty="0" smtClean="0">
                  <a:latin typeface="Lucida Sans" panose="020B0602030504020204" pitchFamily="34" charset="0"/>
                </a:rPr>
                <a:t>Distribution in</a:t>
              </a:r>
              <a:endParaRPr lang="en-US" sz="2400" b="1" dirty="0">
                <a:latin typeface="Lucida Sans" panose="020B0602030504020204" pitchFamily="34" charset="0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1210782" y="4928161"/>
              <a:ext cx="1767681" cy="116846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indent="0" algn="ctr" defTabSz="288925">
                <a:lnSpc>
                  <a:spcPct val="90000"/>
                </a:lnSpc>
                <a:spcBef>
                  <a:spcPts val="0"/>
                </a:spcBef>
                <a:buFontTx/>
                <a:buNone/>
                <a:defRPr sz="9600" b="1">
                  <a:ln w="0"/>
                  <a:gradFill flip="none" rotWithShape="1">
                    <a:gsLst>
                      <a:gs pos="28000">
                        <a:schemeClr val="accent4"/>
                      </a:gs>
                      <a:gs pos="78000">
                        <a:schemeClr val="accent3"/>
                      </a:gs>
                    </a:gsLst>
                    <a:lin ang="8100000" scaled="1"/>
                    <a:tileRect/>
                  </a:gradFill>
                  <a:latin typeface="Lucida Sans" panose="020B0602030504020204" pitchFamily="34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800"/>
              </a:lvl2pPr>
              <a:lvl3pPr marL="685800" indent="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2400"/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/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n-US" dirty="0"/>
                <a:t>44</a:t>
              </a:r>
            </a:p>
          </p:txBody>
        </p:sp>
        <p:sp>
          <p:nvSpPr>
            <p:cNvPr id="53" name="Content Placeholder 14"/>
            <p:cNvSpPr txBox="1">
              <a:spLocks/>
            </p:cNvSpPr>
            <p:nvPr/>
          </p:nvSpPr>
          <p:spPr>
            <a:xfrm>
              <a:off x="2485478" y="5759808"/>
              <a:ext cx="1594794" cy="3804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b="1" dirty="0" smtClean="0">
                  <a:gradFill>
                    <a:gsLst>
                      <a:gs pos="28000">
                        <a:schemeClr val="accent4"/>
                      </a:gs>
                      <a:gs pos="78000">
                        <a:schemeClr val="accent3"/>
                      </a:gs>
                    </a:gsLst>
                    <a:lin ang="8100000" scaled="1"/>
                  </a:gradFill>
                  <a:latin typeface="Lucida Sans" panose="020B0602030504020204" pitchFamily="34" charset="0"/>
                </a:rPr>
                <a:t>States</a:t>
              </a:r>
              <a:endParaRPr lang="en-US" b="1" dirty="0">
                <a:gradFill>
                  <a:gsLst>
                    <a:gs pos="28000">
                      <a:schemeClr val="accent4"/>
                    </a:gs>
                    <a:gs pos="78000">
                      <a:schemeClr val="accent3"/>
                    </a:gs>
                  </a:gsLst>
                  <a:lin ang="8100000" scaled="1"/>
                </a:gradFill>
                <a:latin typeface="Lucida Sans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91284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Logo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47" y="702536"/>
            <a:ext cx="3161905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29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05042" y="365125"/>
            <a:ext cx="4157736" cy="1325563"/>
          </a:xfrm>
        </p:spPr>
        <p:txBody>
          <a:bodyPr/>
          <a:lstStyle/>
          <a:p>
            <a:r>
              <a:rPr lang="en-US" dirty="0" smtClean="0"/>
              <a:t>Logo Critique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9842" y="2182159"/>
            <a:ext cx="3868340" cy="5062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Good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842" y="2850776"/>
            <a:ext cx="3868340" cy="333888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Brand is well known and recognized by the logo used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Curves give the design nice movement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Simple shapes leave the design uncluttered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29150" y="2182159"/>
            <a:ext cx="3887391" cy="5062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Needs Improvement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29150" y="2847555"/>
            <a:ext cx="3887391" cy="33421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 more playful font would make the brand friendlier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Choose a more appetizing color palette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Branches could be better integrated with design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" t="18674" r="747" b="34134"/>
          <a:stretch/>
        </p:blipFill>
        <p:spPr>
          <a:xfrm>
            <a:off x="5372695" y="461543"/>
            <a:ext cx="2400300" cy="1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22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Logo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869" r="633" b="1202"/>
          <a:stretch/>
        </p:blipFill>
        <p:spPr>
          <a:xfrm>
            <a:off x="5725584" y="885826"/>
            <a:ext cx="3143250" cy="21574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61" y="0"/>
            <a:ext cx="3128473" cy="31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277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8013326" cy="4351338"/>
          </a:xfrm>
        </p:spPr>
        <p:txBody>
          <a:bodyPr>
            <a:normAutofit/>
          </a:bodyPr>
          <a:lstStyle/>
          <a:p>
            <a:pPr defTabSz="2008188">
              <a:spcBef>
                <a:spcPts val="1800"/>
              </a:spcBef>
            </a:pPr>
            <a:r>
              <a:rPr lang="en-US" sz="2800" b="1" baseline="30000" dirty="0" smtClean="0"/>
              <a:t>The look:</a:t>
            </a:r>
            <a:r>
              <a:rPr lang="en-US" sz="2800" dirty="0"/>
              <a:t>	</a:t>
            </a:r>
            <a:r>
              <a:rPr lang="en-US" sz="2800" baseline="30000" dirty="0" smtClean="0"/>
              <a:t>playful without </a:t>
            </a:r>
            <a:r>
              <a:rPr lang="en-US" sz="2800" baseline="30000" dirty="0"/>
              <a:t>being overly childish</a:t>
            </a:r>
          </a:p>
          <a:p>
            <a:pPr defTabSz="2008188">
              <a:spcBef>
                <a:spcPts val="1800"/>
              </a:spcBef>
            </a:pPr>
            <a:r>
              <a:rPr lang="en-US" sz="2800" b="1" baseline="30000" dirty="0" smtClean="0"/>
              <a:t>Colors:</a:t>
            </a:r>
            <a:r>
              <a:rPr lang="en-US" sz="2800" dirty="0"/>
              <a:t>	</a:t>
            </a:r>
            <a:r>
              <a:rPr lang="en-US" sz="2800" baseline="30000" dirty="0" smtClean="0"/>
              <a:t>Bright</a:t>
            </a:r>
            <a:r>
              <a:rPr lang="en-US" sz="2800" baseline="30000" dirty="0"/>
              <a:t>, eye-catching, appetizing colors</a:t>
            </a:r>
          </a:p>
          <a:p>
            <a:pPr defTabSz="2008188">
              <a:spcBef>
                <a:spcPts val="1800"/>
              </a:spcBef>
            </a:pPr>
            <a:r>
              <a:rPr lang="en-US" sz="2800" b="1" baseline="30000" dirty="0" smtClean="0"/>
              <a:t>Fonts:</a:t>
            </a:r>
            <a:r>
              <a:rPr lang="en-US" sz="2800" baseline="30000" dirty="0" smtClean="0"/>
              <a:t>	Sans </a:t>
            </a:r>
            <a:r>
              <a:rPr lang="en-US" sz="2800" baseline="30000" dirty="0"/>
              <a:t>serif with </a:t>
            </a:r>
            <a:r>
              <a:rPr lang="en-US" sz="2800" baseline="30000" dirty="0" smtClean="0"/>
              <a:t>playful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style </a:t>
            </a:r>
            <a:r>
              <a:rPr lang="en-US" sz="2800" baseline="30000" dirty="0"/>
              <a:t>or stroke </a:t>
            </a:r>
            <a:r>
              <a:rPr lang="en-US" sz="2800" baseline="30000" dirty="0" smtClean="0"/>
              <a:t>variation,</a:t>
            </a:r>
            <a:r>
              <a:rPr lang="en-US" sz="2800" baseline="30000" dirty="0"/>
              <a:t/>
            </a:r>
            <a:br>
              <a:rPr lang="en-US" sz="2800" baseline="30000" dirty="0"/>
            </a:br>
            <a:r>
              <a:rPr lang="en-US" sz="2800" baseline="30000" dirty="0" smtClean="0"/>
              <a:t>	small-</a:t>
            </a:r>
            <a:r>
              <a:rPr lang="en-US" sz="2800" baseline="30000" dirty="0" err="1" smtClean="0"/>
              <a:t>serifed</a:t>
            </a:r>
            <a:r>
              <a:rPr lang="en-US" sz="2800" baseline="30000" dirty="0" smtClean="0"/>
              <a:t> font, or possibly hand lettering</a:t>
            </a:r>
          </a:p>
          <a:p>
            <a:pPr defTabSz="2008188">
              <a:spcBef>
                <a:spcPts val="1800"/>
              </a:spcBef>
            </a:pPr>
            <a:r>
              <a:rPr lang="en-US" sz="2800" b="1" baseline="30000" dirty="0" smtClean="0"/>
              <a:t>Possible fonts: </a:t>
            </a:r>
            <a:endParaRPr lang="en-US" sz="2800" baseline="30000" dirty="0" smtClean="0">
              <a:solidFill>
                <a:srgbClr val="000000"/>
              </a:solidFill>
            </a:endParaRPr>
          </a:p>
          <a:p>
            <a:pPr defTabSz="2008188">
              <a:spcBef>
                <a:spcPts val="1800"/>
              </a:spcBef>
            </a:pPr>
            <a:r>
              <a:rPr lang="en-US" sz="2800" baseline="30000" dirty="0">
                <a:solidFill>
                  <a:srgbClr val="000000"/>
                </a:solidFill>
              </a:rPr>
              <a:t>	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27" y="4198811"/>
            <a:ext cx="4882896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5115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</a:t>
            </a:r>
            <a:r>
              <a:rPr lang="en-US" dirty="0" smtClean="0">
                <a:solidFill>
                  <a:srgbClr val="7BC24C"/>
                </a:solidFill>
              </a:rPr>
              <a:t>m</a:t>
            </a:r>
            <a:r>
              <a:rPr lang="en-US" dirty="0" smtClean="0"/>
              <a:t>bnail Sketches</a:t>
            </a:r>
            <a:endParaRPr lang="en-US" dirty="0"/>
          </a:p>
        </p:txBody>
      </p:sp>
      <p:pic>
        <p:nvPicPr>
          <p:cNvPr id="54" name="Picture Placeholder 5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92" b="-18592"/>
          <a:stretch/>
        </p:blipFill>
        <p:spPr>
          <a:xfrm rot="21046374">
            <a:off x="628650" y="1206498"/>
            <a:ext cx="1188720" cy="1192213"/>
          </a:xfrm>
        </p:spPr>
      </p:pic>
      <p:pic>
        <p:nvPicPr>
          <p:cNvPr id="58" name="Picture Placeholder 5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2" b="-3062"/>
          <a:stretch/>
        </p:blipFill>
        <p:spPr>
          <a:xfrm>
            <a:off x="1968246" y="1206498"/>
            <a:ext cx="1188720" cy="1192213"/>
          </a:xfrm>
        </p:spPr>
      </p:pic>
      <p:pic>
        <p:nvPicPr>
          <p:cNvPr id="62" name="Picture Placeholder 6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4" b="-11104"/>
          <a:stretch/>
        </p:blipFill>
        <p:spPr>
          <a:xfrm>
            <a:off x="3307842" y="1206498"/>
            <a:ext cx="1188720" cy="1192213"/>
          </a:xfrm>
        </p:spPr>
      </p:pic>
      <p:pic>
        <p:nvPicPr>
          <p:cNvPr id="66" name="Picture Placeholder 65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081">
            <a:off x="4647438" y="1356095"/>
            <a:ext cx="1188720" cy="893018"/>
          </a:xfrm>
        </p:spPr>
      </p:pic>
      <p:pic>
        <p:nvPicPr>
          <p:cNvPr id="70" name="Picture Placeholder 6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6" b="-2676"/>
          <a:stretch/>
        </p:blipFill>
        <p:spPr>
          <a:xfrm>
            <a:off x="5987034" y="1206498"/>
            <a:ext cx="1188720" cy="1188720"/>
          </a:xfrm>
        </p:spPr>
      </p:pic>
      <p:pic>
        <p:nvPicPr>
          <p:cNvPr id="74" name="Picture Placeholder 7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01" b="-21401"/>
          <a:stretch/>
        </p:blipFill>
        <p:spPr>
          <a:xfrm rot="315574">
            <a:off x="7326630" y="1206498"/>
            <a:ext cx="1188720" cy="1192213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09" b="-36809"/>
          <a:stretch/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11" b="-19411"/>
          <a:stretch/>
        </p:blipFill>
        <p:spPr>
          <a:xfrm>
            <a:off x="628650" y="3901340"/>
            <a:ext cx="1188720" cy="1192213"/>
          </a:xfrm>
        </p:spPr>
      </p:pic>
      <p:pic>
        <p:nvPicPr>
          <p:cNvPr id="57" name="Picture Placeholder 56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67" b="-13967"/>
          <a:stretch/>
        </p:blipFill>
        <p:spPr>
          <a:xfrm rot="567377">
            <a:off x="628650" y="5248761"/>
            <a:ext cx="1188720" cy="1192213"/>
          </a:xfrm>
        </p:spPr>
      </p:pic>
      <p:pic>
        <p:nvPicPr>
          <p:cNvPr id="59" name="Picture Placeholder 58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53" b="-39353"/>
          <a:stretch/>
        </p:blipFill>
        <p:spPr>
          <a:xfrm rot="545243">
            <a:off x="1968246" y="2553921"/>
            <a:ext cx="1188720" cy="1192213"/>
          </a:xfrm>
        </p:spPr>
      </p:pic>
      <p:pic>
        <p:nvPicPr>
          <p:cNvPr id="63" name="Picture Placeholder 62"/>
          <p:cNvPicPr>
            <a:picLocks noGrp="1" noChangeAspect="1"/>
          </p:cNvPicPr>
          <p:nvPr>
            <p:ph type="pic" sz="quarter" idx="2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42" y="2618897"/>
            <a:ext cx="1188720" cy="1062260"/>
          </a:xfrm>
        </p:spPr>
      </p:pic>
      <p:pic>
        <p:nvPicPr>
          <p:cNvPr id="67" name="Picture Placeholder 66"/>
          <p:cNvPicPr>
            <a:picLocks noGrp="1" noChangeAspect="1"/>
          </p:cNvPicPr>
          <p:nvPr>
            <p:ph type="pic" sz="quarter" idx="2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745">
            <a:off x="4647438" y="2670458"/>
            <a:ext cx="1188720" cy="959138"/>
          </a:xfrm>
        </p:spPr>
      </p:pic>
      <p:pic>
        <p:nvPicPr>
          <p:cNvPr id="71" name="Picture Placeholder 70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034" y="2578237"/>
            <a:ext cx="1188720" cy="1143578"/>
          </a:xfrm>
        </p:spPr>
      </p:pic>
      <p:pic>
        <p:nvPicPr>
          <p:cNvPr id="75" name="Picture Placeholder 74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05" r="-22705"/>
          <a:stretch/>
        </p:blipFill>
        <p:spPr>
          <a:xfrm rot="21200252">
            <a:off x="7326630" y="2553920"/>
            <a:ext cx="1188720" cy="1192213"/>
          </a:xfrm>
        </p:spPr>
      </p:pic>
      <p:pic>
        <p:nvPicPr>
          <p:cNvPr id="60" name="Picture Placeholder 59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91" b="-23291"/>
          <a:stretch/>
        </p:blipFill>
        <p:spPr>
          <a:xfrm rot="363339">
            <a:off x="1968246" y="3901340"/>
            <a:ext cx="1188720" cy="1192213"/>
          </a:xfrm>
        </p:spPr>
      </p:pic>
      <p:pic>
        <p:nvPicPr>
          <p:cNvPr id="64" name="Picture Placeholder 63"/>
          <p:cNvPicPr>
            <a:picLocks noGrp="1" noChangeAspect="1"/>
          </p:cNvPicPr>
          <p:nvPr>
            <p:ph type="pic" sz="quarter" idx="28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935">
            <a:off x="3307842" y="4123635"/>
            <a:ext cx="1188720" cy="747622"/>
          </a:xfrm>
        </p:spPr>
      </p:pic>
      <p:pic>
        <p:nvPicPr>
          <p:cNvPr id="68" name="Picture Placeholder 67"/>
          <p:cNvPicPr>
            <a:picLocks noGrp="1" noChangeAspect="1"/>
          </p:cNvPicPr>
          <p:nvPr>
            <p:ph type="pic" sz="quarter" idx="29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642">
            <a:off x="4647438" y="4068728"/>
            <a:ext cx="1188720" cy="857437"/>
          </a:xfrm>
        </p:spPr>
      </p:pic>
      <p:pic>
        <p:nvPicPr>
          <p:cNvPr id="72" name="Picture Placeholder 71"/>
          <p:cNvPicPr>
            <a:picLocks noGrp="1"/>
          </p:cNvPicPr>
          <p:nvPr>
            <p:ph type="pic" sz="quarter" idx="30"/>
          </p:nvPr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56" b="-41056"/>
          <a:stretch/>
        </p:blipFill>
        <p:spPr>
          <a:xfrm rot="20835738">
            <a:off x="5987034" y="3901340"/>
            <a:ext cx="1188720" cy="1188720"/>
          </a:xfrm>
        </p:spPr>
      </p:pic>
      <p:pic>
        <p:nvPicPr>
          <p:cNvPr id="76" name="Picture Placeholder 75"/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06" b="-37306"/>
          <a:stretch/>
        </p:blipFill>
        <p:spPr>
          <a:xfrm>
            <a:off x="7326630" y="3901340"/>
            <a:ext cx="1188720" cy="1192213"/>
          </a:xfrm>
        </p:spPr>
      </p:pic>
      <p:pic>
        <p:nvPicPr>
          <p:cNvPr id="61" name="Picture Placeholder 60"/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45" b="-20645"/>
          <a:stretch/>
        </p:blipFill>
        <p:spPr>
          <a:xfrm rot="305742">
            <a:off x="1968246" y="5248761"/>
            <a:ext cx="1188720" cy="1192213"/>
          </a:xfrm>
        </p:spPr>
      </p:pic>
      <p:pic>
        <p:nvPicPr>
          <p:cNvPr id="65" name="Picture Placeholder 64"/>
          <p:cNvPicPr>
            <a:picLocks noGrp="1" noChangeAspect="1"/>
          </p:cNvPicPr>
          <p:nvPr>
            <p:ph type="pic" sz="quarter" idx="33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42" y="5484649"/>
            <a:ext cx="1188720" cy="720436"/>
          </a:xfrm>
        </p:spPr>
      </p:pic>
      <p:pic>
        <p:nvPicPr>
          <p:cNvPr id="69" name="Picture Placeholder 68"/>
          <p:cNvPicPr>
            <a:picLocks noGrp="1" noChangeAspect="1"/>
          </p:cNvPicPr>
          <p:nvPr>
            <p:ph type="pic" sz="quarter" idx="34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15" y="5248761"/>
            <a:ext cx="1058965" cy="1192213"/>
          </a:xfrm>
        </p:spPr>
      </p:pic>
      <p:pic>
        <p:nvPicPr>
          <p:cNvPr id="73" name="Picture Placeholder 72"/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7" b="-2497"/>
          <a:stretch/>
        </p:blipFill>
        <p:spPr/>
      </p:pic>
      <p:pic>
        <p:nvPicPr>
          <p:cNvPr id="77" name="Picture Placeholder 76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4" b="-4004"/>
          <a:stretch/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5" y="2406355"/>
            <a:ext cx="1566789" cy="15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157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9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1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9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1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3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F57"/>
      </a:accent1>
      <a:accent2>
        <a:srgbClr val="E63424"/>
      </a:accent2>
      <a:accent3>
        <a:srgbClr val="3F8F44"/>
      </a:accent3>
      <a:accent4>
        <a:srgbClr val="7BC24C"/>
      </a:accent4>
      <a:accent5>
        <a:srgbClr val="015B7E"/>
      </a:accent5>
      <a:accent6>
        <a:srgbClr val="033045"/>
      </a:accent6>
      <a:hlink>
        <a:srgbClr val="0C2D7E"/>
      </a:hlink>
      <a:folHlink>
        <a:srgbClr val="015B7E"/>
      </a:folHlink>
    </a:clrScheme>
    <a:fontScheme name="Custom 4">
      <a:majorFont>
        <a:latin typeface="Rockwell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140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Rockwell</vt:lpstr>
      <vt:lpstr>Arial Unicode MS</vt:lpstr>
      <vt:lpstr>Miriam</vt:lpstr>
      <vt:lpstr>Lucida Sans</vt:lpstr>
      <vt:lpstr>Office Theme</vt:lpstr>
      <vt:lpstr>Mt. Olive Pickles a rebranding project</vt:lpstr>
      <vt:lpstr>Company Profile</vt:lpstr>
      <vt:lpstr>Corporate Philosophy</vt:lpstr>
      <vt:lpstr>Retail Sales</vt:lpstr>
      <vt:lpstr>Current Logo</vt:lpstr>
      <vt:lpstr>Logo Critique</vt:lpstr>
      <vt:lpstr>New Logo Development</vt:lpstr>
      <vt:lpstr>Design Concept</vt:lpstr>
      <vt:lpstr>Thumbnail Sketches</vt:lpstr>
      <vt:lpstr>Final Vector Image</vt:lpstr>
      <vt:lpstr>Logo Usage</vt:lpstr>
      <vt:lpstr>Corporate Identity Package</vt:lpstr>
      <vt:lpstr>Product Labels</vt:lpstr>
      <vt:lpstr>Outdoor Graphics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Cline</dc:creator>
  <cp:lastModifiedBy>Linda Cline</cp:lastModifiedBy>
  <cp:revision>104</cp:revision>
  <dcterms:created xsi:type="dcterms:W3CDTF">2016-07-27T00:59:03Z</dcterms:created>
  <dcterms:modified xsi:type="dcterms:W3CDTF">2016-08-09T04:02:06Z</dcterms:modified>
</cp:coreProperties>
</file>